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21"/>
  </p:notesMasterIdLst>
  <p:sldIdLst>
    <p:sldId id="256" r:id="rId2"/>
    <p:sldId id="299" r:id="rId3"/>
    <p:sldId id="275" r:id="rId4"/>
    <p:sldId id="283" r:id="rId5"/>
    <p:sldId id="294" r:id="rId6"/>
    <p:sldId id="276" r:id="rId7"/>
    <p:sldId id="280" r:id="rId8"/>
    <p:sldId id="281" r:id="rId9"/>
    <p:sldId id="278" r:id="rId10"/>
    <p:sldId id="296" r:id="rId11"/>
    <p:sldId id="287" r:id="rId12"/>
    <p:sldId id="282" r:id="rId13"/>
    <p:sldId id="286" r:id="rId14"/>
    <p:sldId id="290" r:id="rId15"/>
    <p:sldId id="302" r:id="rId16"/>
    <p:sldId id="289" r:id="rId17"/>
    <p:sldId id="301" r:id="rId18"/>
    <p:sldId id="291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pos="384" userDrawn="1">
          <p15:clr>
            <a:srgbClr val="A4A3A4"/>
          </p15:clr>
        </p15:guide>
        <p15:guide id="5" orient="horz" pos="3936" userDrawn="1">
          <p15:clr>
            <a:srgbClr val="A4A3A4"/>
          </p15:clr>
        </p15:guide>
        <p15:guide id="6" orient="horz" pos="4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98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67" autoAdjust="0"/>
    <p:restoredTop sz="87959" autoAdjust="0"/>
  </p:normalViewPr>
  <p:slideViewPr>
    <p:cSldViewPr snapToGrid="0" showGuides="1">
      <p:cViewPr varScale="1">
        <p:scale>
          <a:sx n="112" d="100"/>
          <a:sy n="112" d="100"/>
        </p:scale>
        <p:origin x="1512" y="184"/>
      </p:cViewPr>
      <p:guideLst>
        <p:guide orient="horz" pos="2160"/>
        <p:guide pos="3840"/>
        <p:guide pos="7296"/>
        <p:guide pos="384"/>
        <p:guide orient="horz" pos="3936"/>
        <p:guide orient="horz" pos="4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jpe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D7AA7-6947-46DE-8F8D-972DE75C4888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D6F596-DFBB-42B8-ADCC-5FC29CF5B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66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941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was the original intention for Maester, the ability to write custom tests.</a:t>
            </a:r>
          </a:p>
          <a:p>
            <a:endParaRPr lang="en-US" dirty="0"/>
          </a:p>
          <a:p>
            <a:r>
              <a:rPr lang="en-US" dirty="0"/>
              <a:t>Open up this page and show how there is a step by step guide to write custom tests.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maester.dev</a:t>
            </a:r>
            <a:r>
              <a:rPr lang="en-US" dirty="0"/>
              <a:t>/docs/writing-tests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64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a demo of the What If option in the Entra admin CA portal and walk through some of the tests in https://</a:t>
            </a:r>
            <a:r>
              <a:rPr lang="en-US" dirty="0" err="1"/>
              <a:t>maester.dev</a:t>
            </a:r>
            <a:r>
              <a:rPr lang="en-US" dirty="0"/>
              <a:t>/docs/ca-what-if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794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If you have time show a demo of it in GitHub, if this is a long workshop you can even follow the steps and show it being set up.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473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6AF9AD-1055-B8C6-9ADF-9D3935949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2A0F6C-51CB-08D7-4A3A-73CC7F4CD1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75F786-2CE7-7207-7751-527843BD14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Demo setting up automation with workload identity federation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E2AD5-5E71-0E4A-6408-F5C8CE4AD3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00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Show demo running from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0549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F48C3-70AF-E745-C495-5F2011B07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EBDAE3-567F-0194-9677-191078F21E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6CFC31-0D79-A7CC-5B72-5BD319AD74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Show demo running from command 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62A0B4-49CB-47F8-BDC7-CB21015836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6181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out of the box tests as well as the documentation for Maester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85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/>
              <a:t>Talk about how this Gartner’s prediction from 2021 is our new reality.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414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how Microsoft is seeing this same problem in tenants that are compromised.</a:t>
            </a:r>
          </a:p>
          <a:p>
            <a:endParaRPr lang="en-US" dirty="0"/>
          </a:p>
          <a:p>
            <a:r>
              <a:rPr lang="en-US" dirty="0" err="1"/>
              <a:t>aka.ms</a:t>
            </a:r>
            <a:r>
              <a:rPr lang="en-US" dirty="0"/>
              <a:t>/</a:t>
            </a:r>
            <a:r>
              <a:rPr lang="en-US" dirty="0" err="1"/>
              <a:t>mddr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6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Unfortunately, this is how most Microsoft 365 tenants are administered in production today.</a:t>
            </a:r>
          </a:p>
          <a:p>
            <a:endParaRPr lang="en-US" dirty="0"/>
          </a:p>
          <a:p>
            <a:r>
              <a:rPr lang="en-US" dirty="0"/>
              <a:t>At least in this meme they are doing some form of testing.</a:t>
            </a:r>
          </a:p>
          <a:p>
            <a:endParaRPr lang="en-US" dirty="0"/>
          </a:p>
          <a:p>
            <a:r>
              <a:rPr lang="en-US" dirty="0"/>
              <a:t>Let me tell you about a customer that had a conditional access policy enforcing MFA for their guest users. Somebody was doing a clean up and removed all the users from this group AND NOBODY NOTICED IT FOR A YEAR!!!</a:t>
            </a:r>
          </a:p>
          <a:p>
            <a:endParaRPr lang="en-US" dirty="0"/>
          </a:p>
          <a:p>
            <a:r>
              <a:rPr lang="en-US" dirty="0"/>
              <a:t>How confident are you that your environment doesn’t have this issue or a variation of this?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52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 maybe not the speed (when you start) but over time the tests will help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70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this to explain Maester’s place in the DevOps lifecycle.</a:t>
            </a:r>
          </a:p>
          <a:p>
            <a:endParaRPr lang="en-US" dirty="0"/>
          </a:p>
          <a:p>
            <a:r>
              <a:rPr lang="en-US" dirty="0"/>
              <a:t>Talk about how we can bring mature DevOps practices to managing Microsoft 365 tenants and their security configuration.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0927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from the bottom up to explain the architecture.</a:t>
            </a:r>
          </a:p>
          <a:p>
            <a:endParaRPr lang="en-US" dirty="0"/>
          </a:p>
          <a:p>
            <a:r>
              <a:rPr lang="en-US" dirty="0"/>
              <a:t>Talk about Pester framework, how it’s used in PowerShell for unit testing</a:t>
            </a:r>
          </a:p>
          <a:p>
            <a:endParaRPr lang="en-US" dirty="0"/>
          </a:p>
          <a:p>
            <a:r>
              <a:rPr lang="en-US" dirty="0"/>
              <a:t>Talk about the Maester PowerShell module and how it embeds the tests and the report inside the PowerShell module. </a:t>
            </a:r>
          </a:p>
          <a:p>
            <a:endParaRPr lang="en-US" dirty="0"/>
          </a:p>
          <a:p>
            <a:r>
              <a:rPr lang="en-US" dirty="0"/>
              <a:t>Open one of the reports you ran and show the tests, click through and show how there are instructions to fix them. Open a test that shows items in the result (e.g. CA policies that might not have an emergency access account configured).</a:t>
            </a:r>
          </a:p>
          <a:p>
            <a:endParaRPr lang="en-US" dirty="0"/>
          </a:p>
          <a:p>
            <a:r>
              <a:rPr lang="en-US" dirty="0"/>
              <a:t>Talk about the out of the box tests and integrations for Azure, Entra, Exchange, Teams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68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out of the box tests as well as the documentation for Maester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494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out of the box tests as well as the documentation for Maester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982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22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349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59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5E41935-A6BA-C59A-85AA-973BED0C276C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26D6A40A-4A1C-A796-F8EE-E028FC658B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DD3B336-811E-4F0C-18DD-95C9EDBFC7EE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0B2F759-A522-5078-C5F5-F2D2FDBBDC0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D302D2-D521-2C0C-1C51-7B1CF27EACA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E43BD3B6-9AE7-5E0B-4D10-1CC73FA9F0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6889B223-4C2E-F441-2738-B4E0870F1F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2140262-FB6C-DD71-4C24-FF1C596755D6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A31B7553-9E63-0970-4DA8-BCF8552DDD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CAC4C2F4-38F2-F605-D54A-74EE044E4DC1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928D546-59DD-2F71-446F-6493A064FA4A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2D5A94F5-2B9D-6578-59FF-D52962A6910D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7E872695-F10E-0218-38ED-34C71FEF09B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DF8BDF12-8B2C-FF80-2FD8-57DDA33DDD01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C1166CD3-7978-96F6-38F4-968F7B721A97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8B1F6092-D5CE-AA22-3C93-FCA2332027B1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E54594B8-EF62-933F-69FE-8E660CE8A776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F6C7D721-70F6-7AD7-C943-FE7FBCA029F9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F26AE266-962B-41B9-9606-64043F189F9C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D2E4A96E-EF12-025D-0D78-DE5E9899FA6E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C1017216-C550-97D9-B88D-918E5523D321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9D377CE-076D-C80C-A7BA-38DFC08885AD}"/>
              </a:ext>
            </a:extLst>
          </p:cNvPr>
          <p:cNvSpPr/>
          <p:nvPr userDrawn="1"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B914A66-817E-E8D4-E30A-4254D3A3B4EA}"/>
              </a:ext>
            </a:extLst>
          </p:cNvPr>
          <p:cNvSpPr/>
          <p:nvPr userDrawn="1"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4534473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3018D256-3379-1261-2756-0E03D91FD6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2182" y="2254310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Content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449355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D3504F6-8EDE-4217-910B-79DB465C12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15551" y="1318989"/>
            <a:ext cx="4839150" cy="4135480"/>
          </a:xfrm>
          <a:custGeom>
            <a:avLst/>
            <a:gdLst>
              <a:gd name="connsiteX0" fmla="*/ 227534 w 4839150"/>
              <a:gd name="connsiteY0" fmla="*/ 0 h 4135480"/>
              <a:gd name="connsiteX1" fmla="*/ 4611616 w 4839150"/>
              <a:gd name="connsiteY1" fmla="*/ 0 h 4135480"/>
              <a:gd name="connsiteX2" fmla="*/ 4839150 w 4839150"/>
              <a:gd name="connsiteY2" fmla="*/ 227534 h 4135480"/>
              <a:gd name="connsiteX3" fmla="*/ 4839150 w 4839150"/>
              <a:gd name="connsiteY3" fmla="*/ 3907946 h 4135480"/>
              <a:gd name="connsiteX4" fmla="*/ 4611616 w 4839150"/>
              <a:gd name="connsiteY4" fmla="*/ 4135480 h 4135480"/>
              <a:gd name="connsiteX5" fmla="*/ 227534 w 4839150"/>
              <a:gd name="connsiteY5" fmla="*/ 4135480 h 4135480"/>
              <a:gd name="connsiteX6" fmla="*/ 0 w 4839150"/>
              <a:gd name="connsiteY6" fmla="*/ 3907946 h 4135480"/>
              <a:gd name="connsiteX7" fmla="*/ 0 w 4839150"/>
              <a:gd name="connsiteY7" fmla="*/ 227534 h 4135480"/>
              <a:gd name="connsiteX8" fmla="*/ 227534 w 4839150"/>
              <a:gd name="connsiteY8" fmla="*/ 0 h 413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39150" h="4135480">
                <a:moveTo>
                  <a:pt x="227534" y="0"/>
                </a:moveTo>
                <a:lnTo>
                  <a:pt x="4611616" y="0"/>
                </a:lnTo>
                <a:cubicBezTo>
                  <a:pt x="4737280" y="0"/>
                  <a:pt x="4839150" y="101870"/>
                  <a:pt x="4839150" y="227534"/>
                </a:cubicBezTo>
                <a:lnTo>
                  <a:pt x="4839150" y="3907946"/>
                </a:lnTo>
                <a:cubicBezTo>
                  <a:pt x="4839150" y="4033610"/>
                  <a:pt x="4737280" y="4135480"/>
                  <a:pt x="4611616" y="4135480"/>
                </a:cubicBezTo>
                <a:lnTo>
                  <a:pt x="227534" y="4135480"/>
                </a:lnTo>
                <a:cubicBezTo>
                  <a:pt x="101870" y="4135480"/>
                  <a:pt x="0" y="4033610"/>
                  <a:pt x="0" y="3907946"/>
                </a:cubicBezTo>
                <a:lnTo>
                  <a:pt x="0" y="227534"/>
                </a:lnTo>
                <a:cubicBezTo>
                  <a:pt x="0" y="101870"/>
                  <a:pt x="101870" y="0"/>
                  <a:pt x="22753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8C8C8C-12B2-84CA-7E5C-A63436970E68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96DC8660-A7DE-1797-BE09-59F4B41787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DFD2CC6-ABAF-AA2D-F7E1-8D0B077927A0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47E7BD-ACB1-0440-7E22-7D25FF3147C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0ED00A4-3B8D-D2D8-765A-61E83952DE0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0B20CAFD-D254-C0B8-D7DC-534A91BFFD2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DDDF5807-8008-69AC-E580-88DA426069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813F47A-9EFC-F6A2-79CB-41C1A1021565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3A865A4E-CF0C-5569-D028-08E6FEAC0A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08974E83-35A0-36F5-DD04-58A06D1EF717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BD9B486-F2F2-FE0B-686E-185D79C21C4B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429BF05-D74D-6B3C-F32D-B4615ECAA97A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1EA0C857-9D0C-94F3-011B-99C1B99ACE7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93E58E94-F84D-BB6F-D852-388C5C7B87C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56119E96-F459-D357-0490-F694081D9E5B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A9E32C8-9771-0891-BD42-B70B2AAE4227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F9046FD4-E7A0-D8EE-C362-8D6082B8773A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7DB82F58-F94B-228E-E7B3-51747140793A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872E35BC-8AAA-135F-FAE7-AB5EDE0679FE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3B74F4D4-163D-AD15-D39A-35B8634EA5D8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C18B3CF-DAA6-BF31-CA98-DD032E6C3A56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4E4FC-5965-0866-ABE5-FCF5ACA99B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0E4913D5-50CF-76F6-2AB4-8F894A7B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8452946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6415C6E-8030-42E1-941C-DEE0BB5F3C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90581" y="1315633"/>
            <a:ext cx="3621729" cy="1913587"/>
          </a:xfrm>
          <a:prstGeom prst="roundRect">
            <a:avLst>
              <a:gd name="adj" fmla="val 947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AA23D2D-A44A-42C2-8E26-B80B40E85F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90581" y="3579174"/>
            <a:ext cx="3621729" cy="1913587"/>
          </a:xfrm>
          <a:prstGeom prst="roundRect">
            <a:avLst>
              <a:gd name="adj" fmla="val 1028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95162-40C1-C894-1E34-62B2690F2B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72C930D0-80DD-075B-7012-F7DC64864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498527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0507F67-E976-446F-AF7B-7FF42BABE2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6611" y="1701364"/>
            <a:ext cx="1350350" cy="1350350"/>
          </a:xfrm>
          <a:custGeom>
            <a:avLst/>
            <a:gdLst>
              <a:gd name="connsiteX0" fmla="*/ 225063 w 1350350"/>
              <a:gd name="connsiteY0" fmla="*/ 0 h 1350350"/>
              <a:gd name="connsiteX1" fmla="*/ 1125287 w 1350350"/>
              <a:gd name="connsiteY1" fmla="*/ 0 h 1350350"/>
              <a:gd name="connsiteX2" fmla="*/ 1350350 w 1350350"/>
              <a:gd name="connsiteY2" fmla="*/ 225063 h 1350350"/>
              <a:gd name="connsiteX3" fmla="*/ 1350350 w 1350350"/>
              <a:gd name="connsiteY3" fmla="*/ 1125287 h 1350350"/>
              <a:gd name="connsiteX4" fmla="*/ 1284431 w 1350350"/>
              <a:gd name="connsiteY4" fmla="*/ 1284431 h 1350350"/>
              <a:gd name="connsiteX5" fmla="*/ 1277564 w 1350350"/>
              <a:gd name="connsiteY5" fmla="*/ 1290096 h 1350350"/>
              <a:gd name="connsiteX6" fmla="*/ 1277564 w 1350350"/>
              <a:gd name="connsiteY6" fmla="*/ 1297424 h 1350350"/>
              <a:gd name="connsiteX7" fmla="*/ 1268683 w 1350350"/>
              <a:gd name="connsiteY7" fmla="*/ 1297424 h 1350350"/>
              <a:gd name="connsiteX8" fmla="*/ 1251122 w 1350350"/>
              <a:gd name="connsiteY8" fmla="*/ 1311913 h 1350350"/>
              <a:gd name="connsiteX9" fmla="*/ 1125287 w 1350350"/>
              <a:gd name="connsiteY9" fmla="*/ 1350350 h 1350350"/>
              <a:gd name="connsiteX10" fmla="*/ 225063 w 1350350"/>
              <a:gd name="connsiteY10" fmla="*/ 1350350 h 1350350"/>
              <a:gd name="connsiteX11" fmla="*/ 0 w 1350350"/>
              <a:gd name="connsiteY11" fmla="*/ 1125287 h 1350350"/>
              <a:gd name="connsiteX12" fmla="*/ 0 w 1350350"/>
              <a:gd name="connsiteY12" fmla="*/ 225063 h 1350350"/>
              <a:gd name="connsiteX13" fmla="*/ 225063 w 1350350"/>
              <a:gd name="connsiteY13" fmla="*/ 0 h 135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50350" h="1350350">
                <a:moveTo>
                  <a:pt x="225063" y="0"/>
                </a:moveTo>
                <a:lnTo>
                  <a:pt x="1125287" y="0"/>
                </a:lnTo>
                <a:cubicBezTo>
                  <a:pt x="1249586" y="0"/>
                  <a:pt x="1350350" y="100764"/>
                  <a:pt x="1350350" y="225063"/>
                </a:cubicBezTo>
                <a:lnTo>
                  <a:pt x="1350350" y="1125287"/>
                </a:lnTo>
                <a:cubicBezTo>
                  <a:pt x="1350350" y="1187437"/>
                  <a:pt x="1325159" y="1243702"/>
                  <a:pt x="1284431" y="1284431"/>
                </a:cubicBezTo>
                <a:lnTo>
                  <a:pt x="1277564" y="1290096"/>
                </a:lnTo>
                <a:lnTo>
                  <a:pt x="1277564" y="1297424"/>
                </a:lnTo>
                <a:lnTo>
                  <a:pt x="1268683" y="1297424"/>
                </a:lnTo>
                <a:lnTo>
                  <a:pt x="1251122" y="1311913"/>
                </a:lnTo>
                <a:cubicBezTo>
                  <a:pt x="1215202" y="1336180"/>
                  <a:pt x="1171899" y="1350350"/>
                  <a:pt x="1125287" y="1350350"/>
                </a:cubicBezTo>
                <a:lnTo>
                  <a:pt x="225063" y="1350350"/>
                </a:lnTo>
                <a:cubicBezTo>
                  <a:pt x="100764" y="1350350"/>
                  <a:pt x="0" y="1249586"/>
                  <a:pt x="0" y="1125287"/>
                </a:cubicBezTo>
                <a:lnTo>
                  <a:pt x="0" y="225063"/>
                </a:lnTo>
                <a:cubicBezTo>
                  <a:pt x="0" y="100764"/>
                  <a:pt x="100764" y="0"/>
                  <a:pt x="225063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C727B8-D6D9-43EF-8679-D00E9D6789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25831" y="3825875"/>
            <a:ext cx="1350962" cy="1350963"/>
          </a:xfrm>
          <a:custGeom>
            <a:avLst/>
            <a:gdLst>
              <a:gd name="connsiteX0" fmla="*/ 225165 w 1350962"/>
              <a:gd name="connsiteY0" fmla="*/ 0 h 1350963"/>
              <a:gd name="connsiteX1" fmla="*/ 1125797 w 1350962"/>
              <a:gd name="connsiteY1" fmla="*/ 0 h 1350963"/>
              <a:gd name="connsiteX2" fmla="*/ 1350962 w 1350962"/>
              <a:gd name="connsiteY2" fmla="*/ 225165 h 1350963"/>
              <a:gd name="connsiteX3" fmla="*/ 1350962 w 1350962"/>
              <a:gd name="connsiteY3" fmla="*/ 1125798 h 1350963"/>
              <a:gd name="connsiteX4" fmla="*/ 1125797 w 1350962"/>
              <a:gd name="connsiteY4" fmla="*/ 1350963 h 1350963"/>
              <a:gd name="connsiteX5" fmla="*/ 225165 w 1350962"/>
              <a:gd name="connsiteY5" fmla="*/ 1350963 h 1350963"/>
              <a:gd name="connsiteX6" fmla="*/ 0 w 1350962"/>
              <a:gd name="connsiteY6" fmla="*/ 1125798 h 1350963"/>
              <a:gd name="connsiteX7" fmla="*/ 0 w 1350962"/>
              <a:gd name="connsiteY7" fmla="*/ 225165 h 1350963"/>
              <a:gd name="connsiteX8" fmla="*/ 225165 w 1350962"/>
              <a:gd name="connsiteY8" fmla="*/ 0 h 1350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0962" h="1350963">
                <a:moveTo>
                  <a:pt x="225165" y="0"/>
                </a:moveTo>
                <a:lnTo>
                  <a:pt x="1125797" y="0"/>
                </a:lnTo>
                <a:cubicBezTo>
                  <a:pt x="1250152" y="0"/>
                  <a:pt x="1350962" y="100810"/>
                  <a:pt x="1350962" y="225165"/>
                </a:cubicBezTo>
                <a:lnTo>
                  <a:pt x="1350962" y="1125798"/>
                </a:lnTo>
                <a:cubicBezTo>
                  <a:pt x="1350962" y="1250153"/>
                  <a:pt x="1250152" y="1350963"/>
                  <a:pt x="1125797" y="1350963"/>
                </a:cubicBezTo>
                <a:lnTo>
                  <a:pt x="225165" y="1350963"/>
                </a:lnTo>
                <a:cubicBezTo>
                  <a:pt x="100810" y="1350963"/>
                  <a:pt x="0" y="1250153"/>
                  <a:pt x="0" y="1125798"/>
                </a:cubicBezTo>
                <a:lnTo>
                  <a:pt x="0" y="225165"/>
                </a:lnTo>
                <a:cubicBezTo>
                  <a:pt x="0" y="100810"/>
                  <a:pt x="100810" y="0"/>
                  <a:pt x="22516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528A7B-8F36-BCD5-EB88-CE71FB1385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6362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4C924AE6-77D0-6A32-BB61-3F1F1063A6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761497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DB7A24C-836B-4BC6-AF17-D2217E1018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8700" y="1161143"/>
            <a:ext cx="4296227" cy="2148114"/>
          </a:xfrm>
          <a:prstGeom prst="roundRect">
            <a:avLst>
              <a:gd name="adj" fmla="val 1045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1E15E2F-DD7E-43EF-993D-B2BC10E234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83801" y="3520352"/>
            <a:ext cx="2425261" cy="2039257"/>
          </a:xfrm>
          <a:prstGeom prst="roundRect">
            <a:avLst>
              <a:gd name="adj" fmla="val 1152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E443B165-ECAF-619E-A68C-F32C4416CE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4DFE7-A742-D8FD-6DBB-EB753C5CEE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9092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B42BF0C-4D46-4604-9634-5A701BE30F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1478" y="685800"/>
            <a:ext cx="4550922" cy="4550922"/>
          </a:xfrm>
          <a:custGeom>
            <a:avLst/>
            <a:gdLst>
              <a:gd name="connsiteX0" fmla="*/ 2275461 w 4550922"/>
              <a:gd name="connsiteY0" fmla="*/ 0 h 4550922"/>
              <a:gd name="connsiteX1" fmla="*/ 4550922 w 4550922"/>
              <a:gd name="connsiteY1" fmla="*/ 2275461 h 4550922"/>
              <a:gd name="connsiteX2" fmla="*/ 2275461 w 4550922"/>
              <a:gd name="connsiteY2" fmla="*/ 4550922 h 4550922"/>
              <a:gd name="connsiteX3" fmla="*/ 0 w 4550922"/>
              <a:gd name="connsiteY3" fmla="*/ 2275461 h 4550922"/>
              <a:gd name="connsiteX4" fmla="*/ 2275461 w 4550922"/>
              <a:gd name="connsiteY4" fmla="*/ 0 h 4550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0922" h="4550922">
                <a:moveTo>
                  <a:pt x="2275461" y="0"/>
                </a:moveTo>
                <a:cubicBezTo>
                  <a:pt x="3532163" y="0"/>
                  <a:pt x="4550922" y="1018759"/>
                  <a:pt x="4550922" y="2275461"/>
                </a:cubicBezTo>
                <a:cubicBezTo>
                  <a:pt x="4550922" y="3532163"/>
                  <a:pt x="3532163" y="4550922"/>
                  <a:pt x="2275461" y="4550922"/>
                </a:cubicBezTo>
                <a:cubicBezTo>
                  <a:pt x="1018759" y="4550922"/>
                  <a:pt x="0" y="3532163"/>
                  <a:pt x="0" y="2275461"/>
                </a:cubicBezTo>
                <a:cubicBezTo>
                  <a:pt x="0" y="1018759"/>
                  <a:pt x="1018759" y="0"/>
                  <a:pt x="227546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446F88AC-274B-4591-9A09-57A165368F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63338" y="3733589"/>
            <a:ext cx="1940794" cy="1940794"/>
          </a:xfrm>
          <a:custGeom>
            <a:avLst/>
            <a:gdLst>
              <a:gd name="connsiteX0" fmla="*/ 970397 w 1940794"/>
              <a:gd name="connsiteY0" fmla="*/ 0 h 1940794"/>
              <a:gd name="connsiteX1" fmla="*/ 1940794 w 1940794"/>
              <a:gd name="connsiteY1" fmla="*/ 970397 h 1940794"/>
              <a:gd name="connsiteX2" fmla="*/ 970397 w 1940794"/>
              <a:gd name="connsiteY2" fmla="*/ 1940794 h 1940794"/>
              <a:gd name="connsiteX3" fmla="*/ 0 w 1940794"/>
              <a:gd name="connsiteY3" fmla="*/ 970397 h 1940794"/>
              <a:gd name="connsiteX4" fmla="*/ 970397 w 1940794"/>
              <a:gd name="connsiteY4" fmla="*/ 0 h 1940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794" h="1940794">
                <a:moveTo>
                  <a:pt x="970397" y="0"/>
                </a:moveTo>
                <a:cubicBezTo>
                  <a:pt x="1506332" y="0"/>
                  <a:pt x="1940794" y="434462"/>
                  <a:pt x="1940794" y="970397"/>
                </a:cubicBezTo>
                <a:cubicBezTo>
                  <a:pt x="1940794" y="1506332"/>
                  <a:pt x="1506332" y="1940794"/>
                  <a:pt x="970397" y="1940794"/>
                </a:cubicBezTo>
                <a:cubicBezTo>
                  <a:pt x="434462" y="1940794"/>
                  <a:pt x="0" y="1506332"/>
                  <a:pt x="0" y="970397"/>
                </a:cubicBezTo>
                <a:cubicBezTo>
                  <a:pt x="0" y="434462"/>
                  <a:pt x="434462" y="0"/>
                  <a:pt x="97039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6815D-2F29-945D-3464-0CC04A4BDD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978" y="1224098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F076F1D8-FF55-2842-0A94-7A7293905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769858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5C34F55-096A-47D1-9CBD-49682C8670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70352"/>
            <a:ext cx="5721530" cy="2105638"/>
          </a:xfrm>
          <a:custGeom>
            <a:avLst/>
            <a:gdLst>
              <a:gd name="connsiteX0" fmla="*/ 0 w 5721530"/>
              <a:gd name="connsiteY0" fmla="*/ 0 h 2105638"/>
              <a:gd name="connsiteX1" fmla="*/ 5478539 w 5721530"/>
              <a:gd name="connsiteY1" fmla="*/ 0 h 2105638"/>
              <a:gd name="connsiteX2" fmla="*/ 5721530 w 5721530"/>
              <a:gd name="connsiteY2" fmla="*/ 242991 h 2105638"/>
              <a:gd name="connsiteX3" fmla="*/ 5721530 w 5721530"/>
              <a:gd name="connsiteY3" fmla="*/ 1862647 h 2105638"/>
              <a:gd name="connsiteX4" fmla="*/ 5478539 w 5721530"/>
              <a:gd name="connsiteY4" fmla="*/ 2105638 h 2105638"/>
              <a:gd name="connsiteX5" fmla="*/ 0 w 5721530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21530" h="2105638">
                <a:moveTo>
                  <a:pt x="0" y="0"/>
                </a:moveTo>
                <a:lnTo>
                  <a:pt x="5478539" y="0"/>
                </a:lnTo>
                <a:cubicBezTo>
                  <a:pt x="5612739" y="0"/>
                  <a:pt x="5721530" y="108791"/>
                  <a:pt x="5721530" y="242991"/>
                </a:cubicBezTo>
                <a:lnTo>
                  <a:pt x="5721530" y="1862647"/>
                </a:lnTo>
                <a:cubicBezTo>
                  <a:pt x="5721530" y="1996847"/>
                  <a:pt x="5612739" y="2105638"/>
                  <a:pt x="5478539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749E3C4-AE15-4B36-8062-0ECAE1FF70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569810"/>
            <a:ext cx="3189449" cy="2105638"/>
          </a:xfrm>
          <a:custGeom>
            <a:avLst/>
            <a:gdLst>
              <a:gd name="connsiteX0" fmla="*/ 0 w 3189449"/>
              <a:gd name="connsiteY0" fmla="*/ 0 h 2105638"/>
              <a:gd name="connsiteX1" fmla="*/ 2946458 w 3189449"/>
              <a:gd name="connsiteY1" fmla="*/ 0 h 2105638"/>
              <a:gd name="connsiteX2" fmla="*/ 3189449 w 3189449"/>
              <a:gd name="connsiteY2" fmla="*/ 242991 h 2105638"/>
              <a:gd name="connsiteX3" fmla="*/ 3189449 w 3189449"/>
              <a:gd name="connsiteY3" fmla="*/ 1862647 h 2105638"/>
              <a:gd name="connsiteX4" fmla="*/ 2946458 w 3189449"/>
              <a:gd name="connsiteY4" fmla="*/ 2105638 h 2105638"/>
              <a:gd name="connsiteX5" fmla="*/ 0 w 3189449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89449" h="2105638">
                <a:moveTo>
                  <a:pt x="0" y="0"/>
                </a:moveTo>
                <a:lnTo>
                  <a:pt x="2946458" y="0"/>
                </a:lnTo>
                <a:cubicBezTo>
                  <a:pt x="3080658" y="0"/>
                  <a:pt x="3189449" y="108791"/>
                  <a:pt x="3189449" y="242991"/>
                </a:cubicBezTo>
                <a:lnTo>
                  <a:pt x="3189449" y="1862647"/>
                </a:lnTo>
                <a:cubicBezTo>
                  <a:pt x="3189449" y="1996847"/>
                  <a:pt x="3080658" y="2105638"/>
                  <a:pt x="2946458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8A8C-A243-F1B0-CF7C-A8504A15F5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96052890-F062-A301-BC29-834B47D132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578147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241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03078D-59A7-4935-A19F-637387C8D5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57600"/>
          </a:xfrm>
          <a:custGeom>
            <a:avLst/>
            <a:gdLst>
              <a:gd name="connsiteX0" fmla="*/ 0 w 12192000"/>
              <a:gd name="connsiteY0" fmla="*/ 0 h 3657600"/>
              <a:gd name="connsiteX1" fmla="*/ 12192000 w 12192000"/>
              <a:gd name="connsiteY1" fmla="*/ 0 h 3657600"/>
              <a:gd name="connsiteX2" fmla="*/ 12192000 w 12192000"/>
              <a:gd name="connsiteY2" fmla="*/ 3178875 h 3657600"/>
              <a:gd name="connsiteX3" fmla="*/ 11713275 w 12192000"/>
              <a:gd name="connsiteY3" fmla="*/ 3657600 h 3657600"/>
              <a:gd name="connsiteX4" fmla="*/ 478725 w 12192000"/>
              <a:gd name="connsiteY4" fmla="*/ 3657600 h 3657600"/>
              <a:gd name="connsiteX5" fmla="*/ 0 w 12192000"/>
              <a:gd name="connsiteY5" fmla="*/ 3178875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57600">
                <a:moveTo>
                  <a:pt x="0" y="0"/>
                </a:moveTo>
                <a:lnTo>
                  <a:pt x="12192000" y="0"/>
                </a:lnTo>
                <a:lnTo>
                  <a:pt x="12192000" y="3178875"/>
                </a:lnTo>
                <a:cubicBezTo>
                  <a:pt x="12192000" y="3443268"/>
                  <a:pt x="11977668" y="3657600"/>
                  <a:pt x="11713275" y="3657600"/>
                </a:cubicBezTo>
                <a:lnTo>
                  <a:pt x="478725" y="3657600"/>
                </a:lnTo>
                <a:cubicBezTo>
                  <a:pt x="214332" y="3657600"/>
                  <a:pt x="0" y="3443268"/>
                  <a:pt x="0" y="317887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9E57461-E555-4DB4-AFAF-C292005EB92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85257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CCAC54-BB23-4C64-A868-B190C66730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49572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093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FB9C39B-02F3-4BBE-8840-6427287ABF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05618" y="1293962"/>
            <a:ext cx="3515830" cy="5564038"/>
          </a:xfrm>
          <a:custGeom>
            <a:avLst/>
            <a:gdLst>
              <a:gd name="connsiteX0" fmla="*/ 271352 w 3515830"/>
              <a:gd name="connsiteY0" fmla="*/ 0 h 6165850"/>
              <a:gd name="connsiteX1" fmla="*/ 3244478 w 3515830"/>
              <a:gd name="connsiteY1" fmla="*/ 0 h 6165850"/>
              <a:gd name="connsiteX2" fmla="*/ 3515830 w 3515830"/>
              <a:gd name="connsiteY2" fmla="*/ 271352 h 6165850"/>
              <a:gd name="connsiteX3" fmla="*/ 3515830 w 3515830"/>
              <a:gd name="connsiteY3" fmla="*/ 6165850 h 6165850"/>
              <a:gd name="connsiteX4" fmla="*/ 0 w 3515830"/>
              <a:gd name="connsiteY4" fmla="*/ 6165850 h 6165850"/>
              <a:gd name="connsiteX5" fmla="*/ 0 w 3515830"/>
              <a:gd name="connsiteY5" fmla="*/ 271352 h 6165850"/>
              <a:gd name="connsiteX6" fmla="*/ 271352 w 3515830"/>
              <a:gd name="connsiteY6" fmla="*/ 0 h 616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5830" h="6165850">
                <a:moveTo>
                  <a:pt x="271352" y="0"/>
                </a:moveTo>
                <a:lnTo>
                  <a:pt x="3244478" y="0"/>
                </a:lnTo>
                <a:cubicBezTo>
                  <a:pt x="3394342" y="0"/>
                  <a:pt x="3515830" y="121488"/>
                  <a:pt x="3515830" y="271352"/>
                </a:cubicBezTo>
                <a:lnTo>
                  <a:pt x="3515830" y="6165850"/>
                </a:lnTo>
                <a:lnTo>
                  <a:pt x="0" y="6165850"/>
                </a:lnTo>
                <a:lnTo>
                  <a:pt x="0" y="271352"/>
                </a:lnTo>
                <a:cubicBezTo>
                  <a:pt x="0" y="121488"/>
                  <a:pt x="121488" y="0"/>
                  <a:pt x="27135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B4600D8C-AA8C-EA2C-7606-F17F7B157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32743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C4DD4B3-3AFA-43CF-B99F-CA54EEA918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08448" y="1228164"/>
            <a:ext cx="2690675" cy="3139355"/>
          </a:xfrm>
          <a:custGeom>
            <a:avLst/>
            <a:gdLst>
              <a:gd name="connsiteX0" fmla="*/ 259758 w 2690675"/>
              <a:gd name="connsiteY0" fmla="*/ 0 h 3139355"/>
              <a:gd name="connsiteX1" fmla="*/ 2430917 w 2690675"/>
              <a:gd name="connsiteY1" fmla="*/ 0 h 3139355"/>
              <a:gd name="connsiteX2" fmla="*/ 2690675 w 2690675"/>
              <a:gd name="connsiteY2" fmla="*/ 259758 h 3139355"/>
              <a:gd name="connsiteX3" fmla="*/ 2690675 w 2690675"/>
              <a:gd name="connsiteY3" fmla="*/ 2879597 h 3139355"/>
              <a:gd name="connsiteX4" fmla="*/ 2430917 w 2690675"/>
              <a:gd name="connsiteY4" fmla="*/ 3139355 h 3139355"/>
              <a:gd name="connsiteX5" fmla="*/ 259758 w 2690675"/>
              <a:gd name="connsiteY5" fmla="*/ 3139355 h 3139355"/>
              <a:gd name="connsiteX6" fmla="*/ 0 w 2690675"/>
              <a:gd name="connsiteY6" fmla="*/ 2879597 h 3139355"/>
              <a:gd name="connsiteX7" fmla="*/ 0 w 2690675"/>
              <a:gd name="connsiteY7" fmla="*/ 259758 h 3139355"/>
              <a:gd name="connsiteX8" fmla="*/ 259758 w 2690675"/>
              <a:gd name="connsiteY8" fmla="*/ 0 h 313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0675" h="3139355">
                <a:moveTo>
                  <a:pt x="259758" y="0"/>
                </a:moveTo>
                <a:lnTo>
                  <a:pt x="2430917" y="0"/>
                </a:lnTo>
                <a:cubicBezTo>
                  <a:pt x="2574377" y="0"/>
                  <a:pt x="2690675" y="116298"/>
                  <a:pt x="2690675" y="259758"/>
                </a:cubicBezTo>
                <a:lnTo>
                  <a:pt x="2690675" y="2879597"/>
                </a:lnTo>
                <a:cubicBezTo>
                  <a:pt x="2690675" y="3023057"/>
                  <a:pt x="2574377" y="3139355"/>
                  <a:pt x="2430917" y="3139355"/>
                </a:cubicBezTo>
                <a:lnTo>
                  <a:pt x="259758" y="3139355"/>
                </a:lnTo>
                <a:cubicBezTo>
                  <a:pt x="116298" y="3139355"/>
                  <a:pt x="0" y="3023057"/>
                  <a:pt x="0" y="2879597"/>
                </a:cubicBezTo>
                <a:lnTo>
                  <a:pt x="0" y="259758"/>
                </a:lnTo>
                <a:cubicBezTo>
                  <a:pt x="0" y="116298"/>
                  <a:pt x="116298" y="0"/>
                  <a:pt x="25975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BC2389F-06E3-462D-B7A3-54F35FD424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08448" y="4536141"/>
            <a:ext cx="2690675" cy="2321859"/>
          </a:xfrm>
          <a:custGeom>
            <a:avLst/>
            <a:gdLst>
              <a:gd name="connsiteX0" fmla="*/ 263444 w 2690675"/>
              <a:gd name="connsiteY0" fmla="*/ 0 h 2321859"/>
              <a:gd name="connsiteX1" fmla="*/ 2427231 w 2690675"/>
              <a:gd name="connsiteY1" fmla="*/ 0 h 2321859"/>
              <a:gd name="connsiteX2" fmla="*/ 2690675 w 2690675"/>
              <a:gd name="connsiteY2" fmla="*/ 263444 h 2321859"/>
              <a:gd name="connsiteX3" fmla="*/ 2690675 w 2690675"/>
              <a:gd name="connsiteY3" fmla="*/ 2321859 h 2321859"/>
              <a:gd name="connsiteX4" fmla="*/ 0 w 2690675"/>
              <a:gd name="connsiteY4" fmla="*/ 2321859 h 2321859"/>
              <a:gd name="connsiteX5" fmla="*/ 0 w 2690675"/>
              <a:gd name="connsiteY5" fmla="*/ 263444 h 2321859"/>
              <a:gd name="connsiteX6" fmla="*/ 263444 w 2690675"/>
              <a:gd name="connsiteY6" fmla="*/ 0 h 2321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90675" h="2321859">
                <a:moveTo>
                  <a:pt x="263444" y="0"/>
                </a:moveTo>
                <a:lnTo>
                  <a:pt x="2427231" y="0"/>
                </a:lnTo>
                <a:cubicBezTo>
                  <a:pt x="2572727" y="0"/>
                  <a:pt x="2690675" y="117948"/>
                  <a:pt x="2690675" y="263444"/>
                </a:cubicBezTo>
                <a:lnTo>
                  <a:pt x="2690675" y="2321859"/>
                </a:lnTo>
                <a:lnTo>
                  <a:pt x="0" y="2321859"/>
                </a:lnTo>
                <a:lnTo>
                  <a:pt x="0" y="263444"/>
                </a:lnTo>
                <a:cubicBezTo>
                  <a:pt x="0" y="117948"/>
                  <a:pt x="117948" y="0"/>
                  <a:pt x="26344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9DC799F2-E3CE-CBB6-743F-AF3DED8F57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318909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CBC098-2059-47FB-BA1A-9D28FFCE51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96878" y="1386519"/>
            <a:ext cx="4598504" cy="4084962"/>
          </a:xfrm>
          <a:custGeom>
            <a:avLst/>
            <a:gdLst>
              <a:gd name="connsiteX0" fmla="*/ 216219 w 4598504"/>
              <a:gd name="connsiteY0" fmla="*/ 0 h 4084962"/>
              <a:gd name="connsiteX1" fmla="*/ 4382285 w 4598504"/>
              <a:gd name="connsiteY1" fmla="*/ 0 h 4084962"/>
              <a:gd name="connsiteX2" fmla="*/ 4598504 w 4598504"/>
              <a:gd name="connsiteY2" fmla="*/ 224754 h 4084962"/>
              <a:gd name="connsiteX3" fmla="*/ 4598504 w 4598504"/>
              <a:gd name="connsiteY3" fmla="*/ 3860208 h 4084962"/>
              <a:gd name="connsiteX4" fmla="*/ 4382285 w 4598504"/>
              <a:gd name="connsiteY4" fmla="*/ 4084962 h 4084962"/>
              <a:gd name="connsiteX5" fmla="*/ 216219 w 4598504"/>
              <a:gd name="connsiteY5" fmla="*/ 4084962 h 4084962"/>
              <a:gd name="connsiteX6" fmla="*/ 0 w 4598504"/>
              <a:gd name="connsiteY6" fmla="*/ 3860208 h 4084962"/>
              <a:gd name="connsiteX7" fmla="*/ 0 w 4598504"/>
              <a:gd name="connsiteY7" fmla="*/ 224754 h 4084962"/>
              <a:gd name="connsiteX8" fmla="*/ 216219 w 4598504"/>
              <a:gd name="connsiteY8" fmla="*/ 0 h 408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98504" h="4084962">
                <a:moveTo>
                  <a:pt x="216219" y="0"/>
                </a:moveTo>
                <a:lnTo>
                  <a:pt x="4382285" y="0"/>
                </a:lnTo>
                <a:cubicBezTo>
                  <a:pt x="4501700" y="0"/>
                  <a:pt x="4598504" y="100626"/>
                  <a:pt x="4598504" y="224754"/>
                </a:cubicBezTo>
                <a:lnTo>
                  <a:pt x="4598504" y="3860208"/>
                </a:lnTo>
                <a:cubicBezTo>
                  <a:pt x="4598504" y="3984337"/>
                  <a:pt x="4501700" y="4084962"/>
                  <a:pt x="4382285" y="4084962"/>
                </a:cubicBezTo>
                <a:lnTo>
                  <a:pt x="216219" y="4084962"/>
                </a:lnTo>
                <a:cubicBezTo>
                  <a:pt x="96804" y="4084962"/>
                  <a:pt x="0" y="3984337"/>
                  <a:pt x="0" y="3860208"/>
                </a:cubicBezTo>
                <a:lnTo>
                  <a:pt x="0" y="224754"/>
                </a:lnTo>
                <a:cubicBezTo>
                  <a:pt x="0" y="100626"/>
                  <a:pt x="96804" y="0"/>
                  <a:pt x="21621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E9AF0-7616-21E3-5C98-061DF965BA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8939" y="1336001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F7126D28-1710-8B0A-9FE3-780C7BDB2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69269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2E613FC-630F-41A9-8B5F-7E0A9811FE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8496" y="1636393"/>
            <a:ext cx="4663685" cy="2593429"/>
          </a:xfrm>
          <a:custGeom>
            <a:avLst/>
            <a:gdLst>
              <a:gd name="connsiteX0" fmla="*/ 0 w 4663685"/>
              <a:gd name="connsiteY0" fmla="*/ 0 h 2593429"/>
              <a:gd name="connsiteX1" fmla="*/ 4663685 w 4663685"/>
              <a:gd name="connsiteY1" fmla="*/ 0 h 2593429"/>
              <a:gd name="connsiteX2" fmla="*/ 4663685 w 4663685"/>
              <a:gd name="connsiteY2" fmla="*/ 2593429 h 2593429"/>
              <a:gd name="connsiteX3" fmla="*/ 0 w 4663685"/>
              <a:gd name="connsiteY3" fmla="*/ 2593429 h 25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685" h="2593429">
                <a:moveTo>
                  <a:pt x="0" y="0"/>
                </a:moveTo>
                <a:lnTo>
                  <a:pt x="4663685" y="0"/>
                </a:lnTo>
                <a:lnTo>
                  <a:pt x="4663685" y="2593429"/>
                </a:lnTo>
                <a:lnTo>
                  <a:pt x="0" y="259342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8C236A3-B433-0AE0-6F6C-ADA9651FE5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179E1205-A18D-C19B-8A8D-DE6B6F8A76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42745883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416B878-D898-4DC6-B0C9-591ECD6BB3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08408" y="1184719"/>
            <a:ext cx="3998913" cy="3464418"/>
          </a:xfrm>
          <a:custGeom>
            <a:avLst/>
            <a:gdLst>
              <a:gd name="connsiteX0" fmla="*/ 797719 w 3998913"/>
              <a:gd name="connsiteY0" fmla="*/ 0 h 3464418"/>
              <a:gd name="connsiteX1" fmla="*/ 3998913 w 3998913"/>
              <a:gd name="connsiteY1" fmla="*/ 1042987 h 3464418"/>
              <a:gd name="connsiteX2" fmla="*/ 2955132 w 3998913"/>
              <a:gd name="connsiteY2" fmla="*/ 3464418 h 3464418"/>
              <a:gd name="connsiteX3" fmla="*/ 0 w 3998913"/>
              <a:gd name="connsiteY3" fmla="*/ 2053925 h 3464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8913" h="3464418">
                <a:moveTo>
                  <a:pt x="797719" y="0"/>
                </a:moveTo>
                <a:lnTo>
                  <a:pt x="3998913" y="1042987"/>
                </a:lnTo>
                <a:lnTo>
                  <a:pt x="2955132" y="3464418"/>
                </a:lnTo>
                <a:lnTo>
                  <a:pt x="0" y="205392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D2D6CE0-6ED7-9932-A25D-6C78B96C04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09816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B67DA887-9F84-22FB-B421-0661EAAC2F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632391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428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519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10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328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970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009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934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8FBC29-1424-C938-0BFB-6E3FF34F5FD4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3273040"/>
            <a:chExt cx="11573353" cy="3587612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A6565272-068F-033B-6520-123DFBDF3A3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3273040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D0D68F-BDBC-3FAC-6EE5-4F52FDB82AE5}"/>
                </a:ext>
              </a:extLst>
            </p:cNvPr>
            <p:cNvSpPr/>
            <p:nvPr userDrawn="1"/>
          </p:nvSpPr>
          <p:spPr>
            <a:xfrm>
              <a:off x="3523144" y="402439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F19973-CA5C-CEA6-6966-55B50A538AF7}"/>
                </a:ext>
              </a:extLst>
            </p:cNvPr>
            <p:cNvSpPr/>
            <p:nvPr userDrawn="1"/>
          </p:nvSpPr>
          <p:spPr>
            <a:xfrm>
              <a:off x="6101400" y="427822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567D4AE-0E12-9E5D-C3D4-7F68C2CA02A9}"/>
                </a:ext>
              </a:extLst>
            </p:cNvPr>
            <p:cNvSpPr/>
            <p:nvPr userDrawn="1"/>
          </p:nvSpPr>
          <p:spPr>
            <a:xfrm>
              <a:off x="309324" y="389747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6A7B371-6BA2-5345-EB1F-0FA1FF791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3689333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F86FB60E-8204-42A5-50F3-F4F7091E9DA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3481186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B8AC67C-A37D-20D6-337A-F4CDC80561EA}"/>
                </a:ext>
              </a:extLst>
            </p:cNvPr>
            <p:cNvSpPr/>
            <p:nvPr userDrawn="1"/>
          </p:nvSpPr>
          <p:spPr>
            <a:xfrm>
              <a:off x="7372528" y="415130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FBE6988-A829-9219-5C49-816ECE0BE88C}"/>
                </a:ext>
              </a:extLst>
            </p:cNvPr>
            <p:cNvSpPr/>
            <p:nvPr userDrawn="1"/>
          </p:nvSpPr>
          <p:spPr>
            <a:xfrm>
              <a:off x="944888" y="4912799"/>
              <a:ext cx="25200" cy="1943483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882AAD0C-F93A-3B94-4F59-A56C8348D987}"/>
                </a:ext>
              </a:extLst>
            </p:cNvPr>
            <p:cNvSpPr/>
            <p:nvPr userDrawn="1"/>
          </p:nvSpPr>
          <p:spPr>
            <a:xfrm>
              <a:off x="2252016" y="5547373"/>
              <a:ext cx="25200" cy="1308908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24FC7DF-4EB4-CDA2-EEC7-5EEF6CBF7919}"/>
                </a:ext>
              </a:extLst>
            </p:cNvPr>
            <p:cNvSpPr/>
            <p:nvPr userDrawn="1"/>
          </p:nvSpPr>
          <p:spPr>
            <a:xfrm>
              <a:off x="2887580" y="5166629"/>
              <a:ext cx="25200" cy="1689653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7769A307-6B4E-747E-2AC7-7DAF10606390}"/>
                </a:ext>
              </a:extLst>
            </p:cNvPr>
            <p:cNvSpPr/>
            <p:nvPr userDrawn="1"/>
          </p:nvSpPr>
          <p:spPr>
            <a:xfrm>
              <a:off x="4158708" y="4405139"/>
              <a:ext cx="25200" cy="2451143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D165D351-F1D4-763A-D5A2-33A64E0F7FC1}"/>
                </a:ext>
              </a:extLst>
            </p:cNvPr>
            <p:cNvSpPr/>
            <p:nvPr userDrawn="1"/>
          </p:nvSpPr>
          <p:spPr>
            <a:xfrm>
              <a:off x="4794272" y="4532054"/>
              <a:ext cx="25200" cy="2324228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636C46F-8F45-ACB8-EF16-D3FB8B8A18A8}"/>
                </a:ext>
              </a:extLst>
            </p:cNvPr>
            <p:cNvSpPr/>
            <p:nvPr userDrawn="1"/>
          </p:nvSpPr>
          <p:spPr>
            <a:xfrm>
              <a:off x="6736964" y="5674288"/>
              <a:ext cx="25200" cy="1181993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06D4751C-56C4-2900-7533-D82707E26128}"/>
                </a:ext>
              </a:extLst>
            </p:cNvPr>
            <p:cNvSpPr/>
            <p:nvPr userDrawn="1"/>
          </p:nvSpPr>
          <p:spPr>
            <a:xfrm>
              <a:off x="8008092" y="5039714"/>
              <a:ext cx="25200" cy="1816568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F27422-EA23-C87B-C092-3BB6182BBADD}"/>
                </a:ext>
              </a:extLst>
            </p:cNvPr>
            <p:cNvSpPr/>
            <p:nvPr userDrawn="1"/>
          </p:nvSpPr>
          <p:spPr>
            <a:xfrm>
              <a:off x="9315220" y="4785884"/>
              <a:ext cx="25200" cy="207039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E151909-B483-05A1-814E-6F1E9D50E6BF}"/>
                </a:ext>
              </a:extLst>
            </p:cNvPr>
            <p:cNvSpPr/>
            <p:nvPr userDrawn="1"/>
          </p:nvSpPr>
          <p:spPr>
            <a:xfrm>
              <a:off x="9950784" y="5420459"/>
              <a:ext cx="25200" cy="1435823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A10F804-A169-ECD2-3841-A4E3FE62F4DB}"/>
                </a:ext>
              </a:extLst>
            </p:cNvPr>
            <p:cNvSpPr/>
            <p:nvPr userDrawn="1"/>
          </p:nvSpPr>
          <p:spPr>
            <a:xfrm>
              <a:off x="10586348" y="5801197"/>
              <a:ext cx="25200" cy="1055086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E532372-8033-2CA7-4E53-A64A008878A7}"/>
                </a:ext>
              </a:extLst>
            </p:cNvPr>
            <p:cNvSpPr/>
            <p:nvPr userDrawn="1"/>
          </p:nvSpPr>
          <p:spPr>
            <a:xfrm>
              <a:off x="11221912" y="4658969"/>
              <a:ext cx="25200" cy="2197313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08BDAEAB-8CF4-2C01-D0D0-FEEB225679E7}"/>
                </a:ext>
              </a:extLst>
            </p:cNvPr>
            <p:cNvSpPr/>
            <p:nvPr userDrawn="1"/>
          </p:nvSpPr>
          <p:spPr>
            <a:xfrm>
              <a:off x="11857477" y="5293544"/>
              <a:ext cx="25200" cy="1562738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F6AF946-3F5B-2C7E-4910-5C857ABC8DBD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708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9" r:id="rId13"/>
    <p:sldLayoutId id="2147483650" r:id="rId14"/>
    <p:sldLayoutId id="2147483651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60" r:id="rId22"/>
    <p:sldLayoutId id="2147483659" r:id="rId23"/>
    <p:sldLayoutId id="2147483661" r:id="rId24"/>
    <p:sldLayoutId id="2147483662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704A31F-EF31-8A4E-E0EA-3FDA4D928352}"/>
              </a:ext>
            </a:extLst>
          </p:cNvPr>
          <p:cNvGrpSpPr/>
          <p:nvPr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3" name="Freeform 10">
              <a:extLst>
                <a:ext uri="{FF2B5EF4-FFF2-40B4-BE49-F238E27FC236}">
                  <a16:creationId xmlns:a16="http://schemas.microsoft.com/office/drawing/2014/main" id="{C0254C9C-EA6C-E992-5E15-12F67B3792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06A943-9F41-D2D2-35EF-E9D15A5FFB3A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DBD74D0-1798-E843-EF53-4BE8BD460B32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41B640-242B-BBEE-87A2-DECA4D0E842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Freeform 16">
              <a:extLst>
                <a:ext uri="{FF2B5EF4-FFF2-40B4-BE49-F238E27FC236}">
                  <a16:creationId xmlns:a16="http://schemas.microsoft.com/office/drawing/2014/main" id="{8247B6E2-0E43-A316-1835-E4CA57E6EA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Freeform 17">
              <a:extLst>
                <a:ext uri="{FF2B5EF4-FFF2-40B4-BE49-F238E27FC236}">
                  <a16:creationId xmlns:a16="http://schemas.microsoft.com/office/drawing/2014/main" id="{DEA90EB9-5D84-CF3B-7C71-395E3D0A9C4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6597D9-93AD-9E14-EDAC-083BDB7BEC40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28">
              <a:extLst>
                <a:ext uri="{FF2B5EF4-FFF2-40B4-BE49-F238E27FC236}">
                  <a16:creationId xmlns:a16="http://schemas.microsoft.com/office/drawing/2014/main" id="{2FDCBFD3-E3B5-F202-C374-7A95F5980DF9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30">
              <a:extLst>
                <a:ext uri="{FF2B5EF4-FFF2-40B4-BE49-F238E27FC236}">
                  <a16:creationId xmlns:a16="http://schemas.microsoft.com/office/drawing/2014/main" id="{4CAAB506-027A-B25A-7408-B6918C2B0163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id="{2D002183-573B-F6C2-C349-0A7346C31DDC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3458DB6B-84AB-BE00-A98D-033DBF7F3CEC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7">
              <a:extLst>
                <a:ext uri="{FF2B5EF4-FFF2-40B4-BE49-F238E27FC236}">
                  <a16:creationId xmlns:a16="http://schemas.microsoft.com/office/drawing/2014/main" id="{A4B62397-A998-6F3C-912A-C7000F3EB74F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9">
              <a:extLst>
                <a:ext uri="{FF2B5EF4-FFF2-40B4-BE49-F238E27FC236}">
                  <a16:creationId xmlns:a16="http://schemas.microsoft.com/office/drawing/2014/main" id="{7931AB27-D710-9446-950E-954D34D125A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41">
              <a:extLst>
                <a:ext uri="{FF2B5EF4-FFF2-40B4-BE49-F238E27FC236}">
                  <a16:creationId xmlns:a16="http://schemas.microsoft.com/office/drawing/2014/main" id="{AEBA23FB-8045-6B45-9D71-2C118614C548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3">
              <a:extLst>
                <a:ext uri="{FF2B5EF4-FFF2-40B4-BE49-F238E27FC236}">
                  <a16:creationId xmlns:a16="http://schemas.microsoft.com/office/drawing/2014/main" id="{47D2A404-7850-6367-8C68-611A09CDC560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5">
              <a:extLst>
                <a:ext uri="{FF2B5EF4-FFF2-40B4-BE49-F238E27FC236}">
                  <a16:creationId xmlns:a16="http://schemas.microsoft.com/office/drawing/2014/main" id="{C1C989C5-A407-B562-B713-576A2485A695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7">
              <a:extLst>
                <a:ext uri="{FF2B5EF4-FFF2-40B4-BE49-F238E27FC236}">
                  <a16:creationId xmlns:a16="http://schemas.microsoft.com/office/drawing/2014/main" id="{1350824C-89AB-C83C-C91C-B70EF5D0AC7E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9">
              <a:extLst>
                <a:ext uri="{FF2B5EF4-FFF2-40B4-BE49-F238E27FC236}">
                  <a16:creationId xmlns:a16="http://schemas.microsoft.com/office/drawing/2014/main" id="{23D3AF71-F4C0-BAED-244E-DCBD08F3EA61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758A5ADF-01F4-3710-BF33-47A561494866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ED6FF6D-E209-303E-C09F-D0BED1E668CB}"/>
              </a:ext>
            </a:extLst>
          </p:cNvPr>
          <p:cNvSpPr txBox="1"/>
          <p:nvPr/>
        </p:nvSpPr>
        <p:spPr>
          <a:xfrm>
            <a:off x="3363958" y="3960262"/>
            <a:ext cx="5290495" cy="432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>
                <a:latin typeface="Play" panose="00000500000000000000" pitchFamily="2" charset="0"/>
                <a:cs typeface="Space Grotesk" pitchFamily="2" charset="0"/>
              </a:rPr>
              <a:t>&lt;Presenter Name&gt;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03A83D-15FC-86E3-E67D-0B27149CEBD7}"/>
              </a:ext>
            </a:extLst>
          </p:cNvPr>
          <p:cNvSpPr txBox="1"/>
          <p:nvPr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1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A93C3EE-8D33-5092-8947-C57C4C294033}"/>
              </a:ext>
            </a:extLst>
          </p:cNvPr>
          <p:cNvSpPr/>
          <p:nvPr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FDE28B2-7605-D9E6-2B25-4FE00842F4E8}"/>
              </a:ext>
            </a:extLst>
          </p:cNvPr>
          <p:cNvSpPr/>
          <p:nvPr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6ABA97-73EA-77D4-BF16-AECA3FC29EBF}"/>
              </a:ext>
            </a:extLst>
          </p:cNvPr>
          <p:cNvSpPr txBox="1"/>
          <p:nvPr/>
        </p:nvSpPr>
        <p:spPr>
          <a:xfrm>
            <a:off x="3393266" y="4692957"/>
            <a:ext cx="5290495" cy="432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&lt;Title/Organization&gt;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4DCE7319-2A64-5149-9B08-3EB676BCA7C4}"/>
              </a:ext>
            </a:extLst>
          </p:cNvPr>
          <p:cNvSpPr txBox="1">
            <a:spLocks/>
          </p:cNvSpPr>
          <p:nvPr/>
        </p:nvSpPr>
        <p:spPr>
          <a:xfrm>
            <a:off x="520300" y="2639493"/>
            <a:ext cx="11021996" cy="9054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Your </a:t>
            </a:r>
            <a:r>
              <a:rPr lang="en-US" sz="4000"/>
              <a:t>Microsoft 365 </a:t>
            </a:r>
            <a:r>
              <a:rPr lang="en-US" sz="4000" dirty="0"/>
              <a:t>test automation framework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ED3DB85-BE2C-FEA5-6097-ECF2B627EB7E}"/>
              </a:ext>
            </a:extLst>
          </p:cNvPr>
          <p:cNvGrpSpPr/>
          <p:nvPr/>
        </p:nvGrpSpPr>
        <p:grpSpPr>
          <a:xfrm>
            <a:off x="2835067" y="1123045"/>
            <a:ext cx="5808589" cy="1631216"/>
            <a:chOff x="2835067" y="1123045"/>
            <a:chExt cx="5808589" cy="163121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73641AE-B080-7FF6-1C78-E41F6FD55660}"/>
                </a:ext>
              </a:extLst>
            </p:cNvPr>
            <p:cNvSpPr txBox="1"/>
            <p:nvPr/>
          </p:nvSpPr>
          <p:spPr>
            <a:xfrm>
              <a:off x="3936999" y="1123045"/>
              <a:ext cx="4706657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3835400" algn="l"/>
                </a:tabLst>
              </a:pPr>
              <a:r>
                <a:rPr lang="en-US" sz="10000" b="1" dirty="0">
                  <a:latin typeface="Space Grotesk" pitchFamily="2" charset="0"/>
                  <a:cs typeface="Space Grotesk" pitchFamily="2" charset="0"/>
                </a:rPr>
                <a:t>Maester</a:t>
              </a:r>
            </a:p>
          </p:txBody>
        </p:sp>
        <p:pic>
          <p:nvPicPr>
            <p:cNvPr id="30" name="Picture 29" descr="A logo of a fire&#10;&#10;Description automatically generated">
              <a:extLst>
                <a:ext uri="{FF2B5EF4-FFF2-40B4-BE49-F238E27FC236}">
                  <a16:creationId xmlns:a16="http://schemas.microsoft.com/office/drawing/2014/main" id="{157749E1-5D50-7772-4091-9AD066FBC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35067" y="1188232"/>
              <a:ext cx="1323641" cy="13236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1109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Maester?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CDC9F-C2AE-2141-54C1-1D803F87634D}"/>
              </a:ext>
            </a:extLst>
          </p:cNvPr>
          <p:cNvSpPr txBox="1"/>
          <p:nvPr/>
        </p:nvSpPr>
        <p:spPr>
          <a:xfrm>
            <a:off x="628357" y="1476478"/>
            <a:ext cx="10725443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With Maester we want to make Pester approachable to more IT admins and cybersecurity teams.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PS. Have you seen the Pester test results 😱?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We spent time improving the test results,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Easy navigation with deep links to the Microsoft Admin portals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Step by step, simple guides for CI/CD pipelines</a:t>
            </a:r>
          </a:p>
        </p:txBody>
      </p:sp>
    </p:spTree>
    <p:extLst>
      <p:ext uri="{BB962C8B-B14F-4D97-AF65-F5344CB8AC3E}">
        <p14:creationId xmlns:p14="http://schemas.microsoft.com/office/powerpoint/2010/main" val="2737402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 of the box tests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CDC9F-C2AE-2141-54C1-1D803F87634D}"/>
              </a:ext>
            </a:extLst>
          </p:cNvPr>
          <p:cNvSpPr txBox="1"/>
          <p:nvPr/>
        </p:nvSpPr>
        <p:spPr>
          <a:xfrm>
            <a:off x="628357" y="2151727"/>
            <a:ext cx="1072544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Entra ID Security Config Analyzer (EIDSCA)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Maester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Conditional Access - What If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Custom tests</a:t>
            </a:r>
          </a:p>
        </p:txBody>
      </p:sp>
    </p:spTree>
    <p:extLst>
      <p:ext uri="{BB962C8B-B14F-4D97-AF65-F5344CB8AC3E}">
        <p14:creationId xmlns:p14="http://schemas.microsoft.com/office/powerpoint/2010/main" val="3118182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Writing custom tests</a:t>
            </a:r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6F0598B-97BC-7FA8-030E-CA971B761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61" y="1297722"/>
            <a:ext cx="11218543" cy="496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508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Conditional access - What If Tests</a:t>
            </a:r>
          </a:p>
        </p:txBody>
      </p:sp>
      <p:pic>
        <p:nvPicPr>
          <p:cNvPr id="4100" name="Picture 4" descr="Code sample of a what if test">
            <a:extLst>
              <a:ext uri="{FF2B5EF4-FFF2-40B4-BE49-F238E27FC236}">
                <a16:creationId xmlns:a16="http://schemas.microsoft.com/office/drawing/2014/main" id="{A00950E6-90F8-481D-1472-44597B726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35733"/>
            <a:ext cx="10672689" cy="4251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978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en-US" sz="3600">
                <a:solidFill>
                  <a:srgbClr val="FFFFFF"/>
                </a:solidFill>
              </a:rPr>
              <a:t>GitHub and Azure DevOps Integration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55459DD-6413-3661-36F4-4F1ED5A40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591" y="974890"/>
            <a:ext cx="7798654" cy="55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42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28E73E-FBA7-2839-A29F-B75005908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6AF60EC1-6D03-91D3-FEA5-D02B1D004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48C5E6-2B4F-E09D-7BDF-4AC48E156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GitHub Action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5870C91-BFD1-A213-A65F-B576F3953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526" y="459759"/>
            <a:ext cx="7772400" cy="556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042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Maester Email Alerts</a:t>
            </a:r>
          </a:p>
        </p:txBody>
      </p:sp>
      <p:pic>
        <p:nvPicPr>
          <p:cNvPr id="7" name="Picture 6" descr="A screenshot of a test results&#10;&#10;Description automatically generated">
            <a:extLst>
              <a:ext uri="{FF2B5EF4-FFF2-40B4-BE49-F238E27FC236}">
                <a16:creationId xmlns:a16="http://schemas.microsoft.com/office/drawing/2014/main" id="{800EBA53-1701-A479-2841-6D492168B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470" y="727788"/>
            <a:ext cx="7775730" cy="569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35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70D824-AFBC-6DEA-430A-7ACA013C5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9D5B0E69-3672-DE57-59AF-EE4810A7B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DF2233-C99E-91F4-CC4C-417739857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Teams Alerts</a:t>
            </a:r>
          </a:p>
        </p:txBody>
      </p:sp>
      <p:pic>
        <p:nvPicPr>
          <p:cNvPr id="1026" name="Picture 2" descr="Maester - Microsoft Teams Alerts">
            <a:extLst>
              <a:ext uri="{FF2B5EF4-FFF2-40B4-BE49-F238E27FC236}">
                <a16:creationId xmlns:a16="http://schemas.microsoft.com/office/drawing/2014/main" id="{B38974D3-C67B-E38F-647C-DAF90CBAC9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3399" y="1061349"/>
            <a:ext cx="7975474" cy="473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10778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Found a security configuration issue?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CDC9F-C2AE-2141-54C1-1D803F87634D}"/>
              </a:ext>
            </a:extLst>
          </p:cNvPr>
          <p:cNvSpPr txBox="1"/>
          <p:nvPr/>
        </p:nvSpPr>
        <p:spPr>
          <a:xfrm>
            <a:off x="628357" y="1690688"/>
            <a:ext cx="111322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How do you keep it from happening again in the future?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r>
              <a:rPr lang="en-US" sz="3600" dirty="0"/>
              <a:t>Write a test in Maester! Of course.</a:t>
            </a:r>
          </a:p>
          <a:p>
            <a:endParaRPr lang="en-US" sz="3600" dirty="0"/>
          </a:p>
          <a:p>
            <a:r>
              <a:rPr lang="en-US" sz="3600" dirty="0"/>
              <a:t>Build this out over time and you will have your organization’s security configuration as code.</a:t>
            </a:r>
          </a:p>
        </p:txBody>
      </p:sp>
    </p:spTree>
    <p:extLst>
      <p:ext uri="{BB962C8B-B14F-4D97-AF65-F5344CB8AC3E}">
        <p14:creationId xmlns:p14="http://schemas.microsoft.com/office/powerpoint/2010/main" val="41175484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95610F-322B-4DD1-8AA0-F9773EDD4C17}"/>
              </a:ext>
            </a:extLst>
          </p:cNvPr>
          <p:cNvSpPr txBox="1"/>
          <p:nvPr/>
        </p:nvSpPr>
        <p:spPr>
          <a:xfrm>
            <a:off x="1411586" y="411451"/>
            <a:ext cx="936882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tabLst>
                <a:tab pos="3835400" algn="l"/>
              </a:tabLst>
              <a:defRPr sz="180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defRPr>
            </a:lvl1pPr>
          </a:lstStyle>
          <a:p>
            <a:r>
              <a:rPr lang="en-US" sz="125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THANK YOU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3C9207-59EB-04DC-C4D8-A685A328FC4D}"/>
              </a:ext>
            </a:extLst>
          </p:cNvPr>
          <p:cNvSpPr txBox="1"/>
          <p:nvPr/>
        </p:nvSpPr>
        <p:spPr>
          <a:xfrm>
            <a:off x="3363958" y="2333592"/>
            <a:ext cx="5290495" cy="432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Please review this session</a:t>
            </a:r>
          </a:p>
        </p:txBody>
      </p:sp>
    </p:spTree>
    <p:extLst>
      <p:ext uri="{BB962C8B-B14F-4D97-AF65-F5344CB8AC3E}">
        <p14:creationId xmlns:p14="http://schemas.microsoft.com/office/powerpoint/2010/main" val="194438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4AF8CA2-2227-E7B7-BEF5-6900D94BEC35}"/>
              </a:ext>
            </a:extLst>
          </p:cNvPr>
          <p:cNvSpPr txBox="1"/>
          <p:nvPr/>
        </p:nvSpPr>
        <p:spPr>
          <a:xfrm>
            <a:off x="660400" y="1384300"/>
            <a:ext cx="102362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000" b="0" i="0" dirty="0">
                <a:effectLst/>
                <a:latin typeface="Merriweather" panose="020F0502020204030204" pitchFamily="34" charset="0"/>
              </a:rPr>
              <a:t>Gartner predicts that through 2025, more than </a:t>
            </a:r>
            <a:r>
              <a:rPr lang="en-AU" sz="4000" b="0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99%</a:t>
            </a:r>
            <a:r>
              <a:rPr lang="en-AU" sz="4000" b="0" i="0" dirty="0">
                <a:solidFill>
                  <a:srgbClr val="00B0F0"/>
                </a:solidFill>
                <a:effectLst/>
                <a:latin typeface="Merriweather" panose="020F0502020204030204" pitchFamily="34" charset="0"/>
              </a:rPr>
              <a:t> </a:t>
            </a:r>
            <a:r>
              <a:rPr lang="en-AU" sz="4000" b="0" i="0" dirty="0">
                <a:effectLst/>
                <a:latin typeface="Merriweather" panose="020F0502020204030204" pitchFamily="34" charset="0"/>
              </a:rPr>
              <a:t>of </a:t>
            </a:r>
            <a:r>
              <a:rPr lang="en-AU" sz="4000" b="0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cloud breaches </a:t>
            </a:r>
            <a:r>
              <a:rPr lang="en-AU" sz="4000" b="0" i="0" dirty="0">
                <a:effectLst/>
                <a:latin typeface="Merriweather" panose="020F0502020204030204" pitchFamily="34" charset="0"/>
              </a:rPr>
              <a:t>will be traced back to </a:t>
            </a:r>
            <a:r>
              <a:rPr lang="en-AU" sz="4000" b="0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preventable misconfigurations </a:t>
            </a:r>
            <a:r>
              <a:rPr lang="en-AU" sz="4000" b="0" i="0" dirty="0">
                <a:effectLst/>
                <a:latin typeface="Merriweather" panose="020F0502020204030204" pitchFamily="34" charset="0"/>
              </a:rPr>
              <a:t>or mistakes by end users.</a:t>
            </a:r>
            <a:endParaRPr lang="en-US" sz="4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7ABDE4-70C9-4424-7A31-FB95CB5BD593}"/>
              </a:ext>
            </a:extLst>
          </p:cNvPr>
          <p:cNvSpPr txBox="1"/>
          <p:nvPr/>
        </p:nvSpPr>
        <p:spPr>
          <a:xfrm>
            <a:off x="4064214" y="5473700"/>
            <a:ext cx="66251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venturebeat.com</a:t>
            </a:r>
            <a:r>
              <a:rPr lang="en-US" sz="1200" i="1" dirty="0"/>
              <a:t>/business/takeaways-from-gartners-2021-hype-cycle-for-cloud-security-report/</a:t>
            </a:r>
          </a:p>
        </p:txBody>
      </p:sp>
    </p:spTree>
    <p:extLst>
      <p:ext uri="{BB962C8B-B14F-4D97-AF65-F5344CB8AC3E}">
        <p14:creationId xmlns:p14="http://schemas.microsoft.com/office/powerpoint/2010/main" val="22637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4AF8CA2-2227-E7B7-BEF5-6900D94BEC35}"/>
              </a:ext>
            </a:extLst>
          </p:cNvPr>
          <p:cNvSpPr txBox="1"/>
          <p:nvPr/>
        </p:nvSpPr>
        <p:spPr>
          <a:xfrm>
            <a:off x="421248" y="1398368"/>
            <a:ext cx="109032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Insecure configuration </a:t>
            </a:r>
            <a:r>
              <a:rPr lang="en-AU" sz="3600" b="1" i="0" dirty="0">
                <a:effectLst/>
                <a:latin typeface="Merriweather" panose="020F0502020204030204" pitchFamily="34" charset="0"/>
              </a:rPr>
              <a:t>of identity platform</a:t>
            </a:r>
          </a:p>
          <a:p>
            <a:endParaRPr lang="en-AU" sz="3600" b="0" i="0" dirty="0">
              <a:effectLst/>
              <a:latin typeface="Merriweather" panose="020F0502020204030204" pitchFamily="34" charset="0"/>
            </a:endParaRPr>
          </a:p>
          <a:p>
            <a:r>
              <a:rPr lang="en-AU" sz="3600" b="0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Misconfigurations</a:t>
            </a:r>
            <a:r>
              <a:rPr lang="en-AU" sz="3600" b="0" i="0" dirty="0">
                <a:effectLst/>
                <a:latin typeface="Merriweather" panose="020F0502020204030204" pitchFamily="34" charset="0"/>
              </a:rPr>
              <a:t> and exposure of identity platforms and their components </a:t>
            </a:r>
            <a:r>
              <a:rPr lang="en-AU" sz="3600" b="0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are common vectors for attackers </a:t>
            </a:r>
            <a:r>
              <a:rPr lang="en-AU" sz="3600" b="0" i="0" dirty="0">
                <a:effectLst/>
                <a:latin typeface="Merriweather" panose="020F0502020204030204" pitchFamily="34" charset="0"/>
              </a:rPr>
              <a:t>to gain unauthorized high-privilege access.</a:t>
            </a:r>
            <a:endParaRPr lang="en-US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7ABDE4-70C9-4424-7A31-FB95CB5BD593}"/>
              </a:ext>
            </a:extLst>
          </p:cNvPr>
          <p:cNvSpPr txBox="1"/>
          <p:nvPr/>
        </p:nvSpPr>
        <p:spPr>
          <a:xfrm>
            <a:off x="4573350" y="5181523"/>
            <a:ext cx="66186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i="1" dirty="0"/>
              <a:t>Microsoft Digital Defense Report 2023 </a:t>
            </a:r>
          </a:p>
          <a:p>
            <a:pPr algn="r"/>
            <a:r>
              <a:rPr lang="en-US" sz="3200" i="1" dirty="0" err="1"/>
              <a:t>aka.ms</a:t>
            </a:r>
            <a:r>
              <a:rPr lang="en-US" sz="3200" i="1" dirty="0"/>
              <a:t>/</a:t>
            </a:r>
            <a:r>
              <a:rPr lang="en-US" sz="3200" i="1" dirty="0" err="1"/>
              <a:t>mddr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600393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8C6DF21-7411-CA93-EB27-4C3628EE6DF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testing in production">
            <a:extLst>
              <a:ext uri="{FF2B5EF4-FFF2-40B4-BE49-F238E27FC236}">
                <a16:creationId xmlns:a16="http://schemas.microsoft.com/office/drawing/2014/main" id="{5B8F5719-7DBC-6059-0505-86B0DAB45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9438"/>
            <a:ext cx="12192000" cy="5697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861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E1EEAE4-EB90-E844-7C4F-702C7B74037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sunglasses and looking at the camera&#10;&#10;Description automatically generated">
            <a:extLst>
              <a:ext uri="{FF2B5EF4-FFF2-40B4-BE49-F238E27FC236}">
                <a16:creationId xmlns:a16="http://schemas.microsoft.com/office/drawing/2014/main" id="{F795F6C3-DBD2-3E3B-14EF-14A546579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300" y="0"/>
            <a:ext cx="6883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430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01" descr="A diagram of a software process&#10;&#10;Description automatically generated">
            <a:extLst>
              <a:ext uri="{FF2B5EF4-FFF2-40B4-BE49-F238E27FC236}">
                <a16:creationId xmlns:a16="http://schemas.microsoft.com/office/drawing/2014/main" id="{59C75C47-F45C-2AF0-75ED-BFE632103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424" y="1074964"/>
            <a:ext cx="10205151" cy="5008595"/>
          </a:xfrm>
          <a:prstGeom prst="rect">
            <a:avLst/>
          </a:prstGeom>
        </p:spPr>
      </p:pic>
      <p:grpSp>
        <p:nvGrpSpPr>
          <p:cNvPr id="108" name="Group 107">
            <a:extLst>
              <a:ext uri="{FF2B5EF4-FFF2-40B4-BE49-F238E27FC236}">
                <a16:creationId xmlns:a16="http://schemas.microsoft.com/office/drawing/2014/main" id="{3A814986-46E0-3D20-203C-5B67F41ACE45}"/>
              </a:ext>
            </a:extLst>
          </p:cNvPr>
          <p:cNvGrpSpPr/>
          <p:nvPr/>
        </p:nvGrpSpPr>
        <p:grpSpPr>
          <a:xfrm>
            <a:off x="4432034" y="4192172"/>
            <a:ext cx="1490465" cy="661774"/>
            <a:chOff x="3770853" y="4009292"/>
            <a:chExt cx="1490465" cy="661774"/>
          </a:xfrm>
        </p:grpSpPr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DFC395D6-219D-6B4E-1974-A1426618ECB2}"/>
                </a:ext>
              </a:extLst>
            </p:cNvPr>
            <p:cNvSpPr/>
            <p:nvPr/>
          </p:nvSpPr>
          <p:spPr>
            <a:xfrm>
              <a:off x="3770853" y="4009292"/>
              <a:ext cx="1490465" cy="661774"/>
            </a:xfrm>
            <a:prstGeom prst="round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885908AC-A57A-71B1-7BA0-AFBE4AA00E97}"/>
                </a:ext>
              </a:extLst>
            </p:cNvPr>
            <p:cNvSpPr txBox="1"/>
            <p:nvPr/>
          </p:nvSpPr>
          <p:spPr>
            <a:xfrm>
              <a:off x="4089080" y="4182291"/>
              <a:ext cx="11722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3835400" algn="l"/>
                </a:tabLst>
              </a:pPr>
              <a:r>
                <a:rPr lang="en-US" b="1" dirty="0">
                  <a:latin typeface="Space Grotesk" pitchFamily="2" charset="0"/>
                  <a:cs typeface="Space Grotesk" pitchFamily="2" charset="0"/>
                </a:rPr>
                <a:t>Maester</a:t>
              </a:r>
            </a:p>
          </p:txBody>
        </p:sp>
        <p:pic>
          <p:nvPicPr>
            <p:cNvPr id="106" name="Picture 105" descr="A logo of a fire&#10;&#10;Description automatically generated">
              <a:extLst>
                <a:ext uri="{FF2B5EF4-FFF2-40B4-BE49-F238E27FC236}">
                  <a16:creationId xmlns:a16="http://schemas.microsoft.com/office/drawing/2014/main" id="{8E186A5A-74F0-DB51-DFAE-BA2F11B66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06212" y="4116403"/>
              <a:ext cx="435220" cy="43522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F697759E-AEB8-648D-8F85-0CEF4B601E49}"/>
              </a:ext>
            </a:extLst>
          </p:cNvPr>
          <p:cNvGrpSpPr/>
          <p:nvPr/>
        </p:nvGrpSpPr>
        <p:grpSpPr>
          <a:xfrm>
            <a:off x="9578466" y="1179341"/>
            <a:ext cx="1490465" cy="661774"/>
            <a:chOff x="3770853" y="4009292"/>
            <a:chExt cx="1490465" cy="661774"/>
          </a:xfrm>
        </p:grpSpPr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CB03E6EC-11E9-CB82-809F-A77FA721B8C3}"/>
                </a:ext>
              </a:extLst>
            </p:cNvPr>
            <p:cNvSpPr/>
            <p:nvPr/>
          </p:nvSpPr>
          <p:spPr>
            <a:xfrm>
              <a:off x="3770853" y="4009292"/>
              <a:ext cx="1490465" cy="661774"/>
            </a:xfrm>
            <a:prstGeom prst="round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9270019-DD31-B64A-FAE9-06D9E8E1B7F1}"/>
                </a:ext>
              </a:extLst>
            </p:cNvPr>
            <p:cNvSpPr txBox="1"/>
            <p:nvPr/>
          </p:nvSpPr>
          <p:spPr>
            <a:xfrm>
              <a:off x="4089080" y="4182291"/>
              <a:ext cx="11722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3835400" algn="l"/>
                </a:tabLst>
              </a:pPr>
              <a:r>
                <a:rPr lang="en-US" b="1" dirty="0">
                  <a:latin typeface="Space Grotesk" pitchFamily="2" charset="0"/>
                  <a:cs typeface="Space Grotesk" pitchFamily="2" charset="0"/>
                </a:rPr>
                <a:t>Maester</a:t>
              </a:r>
            </a:p>
          </p:txBody>
        </p:sp>
        <p:pic>
          <p:nvPicPr>
            <p:cNvPr id="112" name="Picture 111" descr="A logo of a fire&#10;&#10;Description automatically generated">
              <a:extLst>
                <a:ext uri="{FF2B5EF4-FFF2-40B4-BE49-F238E27FC236}">
                  <a16:creationId xmlns:a16="http://schemas.microsoft.com/office/drawing/2014/main" id="{88F2B685-B80C-C95F-5E5C-69CE9D6DE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06212" y="4116403"/>
              <a:ext cx="435220" cy="435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839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DE8E-6335-B0BD-ED2A-7DDBD22F8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C94E1-1043-1076-F709-BA39A42A18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Running Maester</a:t>
            </a:r>
          </a:p>
        </p:txBody>
      </p:sp>
    </p:spTree>
    <p:extLst>
      <p:ext uri="{BB962C8B-B14F-4D97-AF65-F5344CB8AC3E}">
        <p14:creationId xmlns:p14="http://schemas.microsoft.com/office/powerpoint/2010/main" val="1907666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ester-demo">
            <a:hlinkClick r:id="" action="ppaction://media"/>
            <a:extLst>
              <a:ext uri="{FF2B5EF4-FFF2-40B4-BE49-F238E27FC236}">
                <a16:creationId xmlns:a16="http://schemas.microsoft.com/office/drawing/2014/main" id="{ACB33FD6-C579-27AD-3445-CE7F07DB27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8" y="158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645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87B2CCC-48C7-73B9-DDE9-6F1747277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5224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Maester Framework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E60BF9B-FA2F-7916-7C26-BE1E80D6A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182" y="1110161"/>
            <a:ext cx="8437418" cy="547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764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4062</TotalTime>
  <Words>714</Words>
  <Application>Microsoft Macintosh PowerPoint</Application>
  <PresentationFormat>Widescreen</PresentationFormat>
  <Paragraphs>95</Paragraphs>
  <Slides>19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Merriweather</vt:lpstr>
      <vt:lpstr>Play</vt:lpstr>
      <vt:lpstr>Space Grotesk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Demo</vt:lpstr>
      <vt:lpstr>PowerPoint Presentation</vt:lpstr>
      <vt:lpstr>Maester Framework</vt:lpstr>
      <vt:lpstr>Why Maester?</vt:lpstr>
      <vt:lpstr>Out of the box tests</vt:lpstr>
      <vt:lpstr>Writing custom tests</vt:lpstr>
      <vt:lpstr>Conditional access - What If Tests</vt:lpstr>
      <vt:lpstr>GitHub and Azure DevOps Integration</vt:lpstr>
      <vt:lpstr>GitHub Action</vt:lpstr>
      <vt:lpstr>Maester Email Alerts</vt:lpstr>
      <vt:lpstr>Teams Alerts</vt:lpstr>
      <vt:lpstr>Found a security configuration issue?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Merill Fernando</cp:lastModifiedBy>
  <cp:revision>62</cp:revision>
  <dcterms:created xsi:type="dcterms:W3CDTF">2022-12-09T06:31:24Z</dcterms:created>
  <dcterms:modified xsi:type="dcterms:W3CDTF">2024-12-13T10:10:53Z</dcterms:modified>
  <cp:category/>
</cp:coreProperties>
</file>

<file path=docProps/thumbnail.jpeg>
</file>